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7" r:id="rId2"/>
    <p:sldId id="256" r:id="rId3"/>
    <p:sldId id="258" r:id="rId4"/>
    <p:sldId id="259" r:id="rId5"/>
    <p:sldId id="261" r:id="rId6"/>
    <p:sldId id="260" r:id="rId7"/>
  </p:sldIdLst>
  <p:sldSz cx="12192000" cy="6858000"/>
  <p:notesSz cx="6858000" cy="9144000"/>
  <p:defaultTextStyle>
    <a:defPPr>
      <a:defRPr lang="en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8FBF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661"/>
    <p:restoredTop sz="94694"/>
  </p:normalViewPr>
  <p:slideViewPr>
    <p:cSldViewPr snapToGrid="0" snapToObjects="1">
      <p:cViewPr>
        <p:scale>
          <a:sx n="112" d="100"/>
          <a:sy n="112" d="100"/>
        </p:scale>
        <p:origin x="-704" y="3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tiff>
</file>

<file path=ppt/media/image2.tiff>
</file>

<file path=ppt/media/image3.tiff>
</file>

<file path=ppt/media/image4.tiff>
</file>

<file path=ppt/media/image5.tiff>
</file>

<file path=ppt/media/image6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8E94A0-8B10-3E43-9952-F98FE5FA3BA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9ABDE18-B987-5E4E-9C47-5266362B496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D7F74D4-FB59-E54C-BAB1-C0C5659FDD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AE429D-88A8-624B-82B8-8E3DE1AD35A5}" type="datetimeFigureOut">
              <a:rPr lang="en-NL" smtClean="0"/>
              <a:t>02/06/2020</a:t>
            </a:fld>
            <a:endParaRPr lang="en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5C7006E-BBAC-DC45-A04D-3A8F827B3A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2A5144C-A38D-724F-A75E-1D510E2089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F58AC4-5019-7446-AC51-CFC5F501F643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14244842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C3BAE3-A482-5E4F-8E65-382FE1F0FE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A120313-1361-FD4F-8ED2-0980D0E4BE7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FEE0F2A-0BD9-EC4A-9302-ADDC633A64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AE429D-88A8-624B-82B8-8E3DE1AD35A5}" type="datetimeFigureOut">
              <a:rPr lang="en-NL" smtClean="0"/>
              <a:t>02/06/2020</a:t>
            </a:fld>
            <a:endParaRPr lang="en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9DA8D1-34D9-354B-A61C-31D991E29D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A1E540A-6801-064A-A8B8-1820221F96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F58AC4-5019-7446-AC51-CFC5F501F643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8052169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41F891E-56B6-034A-9FE9-21D2438703C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AD683FD-CE7F-F541-9937-1C61B7863BE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FCF346E-2055-0445-93C3-02B158B281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AE429D-88A8-624B-82B8-8E3DE1AD35A5}" type="datetimeFigureOut">
              <a:rPr lang="en-NL" smtClean="0"/>
              <a:t>02/06/2020</a:t>
            </a:fld>
            <a:endParaRPr lang="en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E47DB2E-2C93-8747-9E81-80B77CC4D8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9C6C834-30AB-E74D-9E28-C6BE791390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F58AC4-5019-7446-AC51-CFC5F501F643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6045225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44BD7B-FF98-5C42-836C-9338A28E11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85D2C2-47E5-DC49-AAB8-395E4AB72A0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EE82ACD-4737-024C-A385-F8B716D31E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AE429D-88A8-624B-82B8-8E3DE1AD35A5}" type="datetimeFigureOut">
              <a:rPr lang="en-NL" smtClean="0"/>
              <a:t>02/06/2020</a:t>
            </a:fld>
            <a:endParaRPr lang="en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34D205E-7540-D942-A940-5C40A47930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84067B2-ACD4-734D-B71D-2B89BFE067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F58AC4-5019-7446-AC51-CFC5F501F643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1440639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C4CC03-F697-EC46-AB8C-B98BEC2CA2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F20AB13-E354-C847-8B85-F6C6E73B0C0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98B9B6-665D-C145-B635-3F40EDC6F8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AE429D-88A8-624B-82B8-8E3DE1AD35A5}" type="datetimeFigureOut">
              <a:rPr lang="en-NL" smtClean="0"/>
              <a:t>02/06/2020</a:t>
            </a:fld>
            <a:endParaRPr lang="en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1D427FE-AB13-9C4F-B498-C3F0E1D68E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8E49D9F-CC81-4948-BE46-BE464F4324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F58AC4-5019-7446-AC51-CFC5F501F643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52742638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B3F378-E436-294D-A1AA-357460DFEB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5D60E3-15AD-8542-929B-500F418D1E5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L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2357105-0C24-AB4E-937F-0CB5A805348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L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B186143-A24D-2546-9ADD-3214B1CF83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AE429D-88A8-624B-82B8-8E3DE1AD35A5}" type="datetimeFigureOut">
              <a:rPr lang="en-NL" smtClean="0"/>
              <a:t>02/06/2020</a:t>
            </a:fld>
            <a:endParaRPr lang="en-N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9A5E750-169D-EC48-B450-56F630E68A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9582A85-9B67-DA4B-9879-1A49E67E07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F58AC4-5019-7446-AC51-CFC5F501F643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404967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C3FF31-0109-804A-852C-8B3A62BFA4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D86D040-AD15-1B48-9F58-8EAF640A3A4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BF2C99D-2F97-CE45-9F96-CC4CBD04D82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L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60A87B3-129F-7E4B-85E5-F7CCD2CC4EC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381669E-1EE6-0245-AD6D-C9C8F8977F3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L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366A041-1A3C-C344-8030-FD5EA6EE48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AE429D-88A8-624B-82B8-8E3DE1AD35A5}" type="datetimeFigureOut">
              <a:rPr lang="en-NL" smtClean="0"/>
              <a:t>02/06/2020</a:t>
            </a:fld>
            <a:endParaRPr lang="en-NL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89B2923-2C4E-C747-BA12-FA019149EC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888CD53-EC13-2745-8B5C-42256761C5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F58AC4-5019-7446-AC51-CFC5F501F643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3927668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32D5DC-8EA5-924C-9E33-67F9180E07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B2EBF11-81D9-334F-BF8C-89ACDB8FD6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AE429D-88A8-624B-82B8-8E3DE1AD35A5}" type="datetimeFigureOut">
              <a:rPr lang="en-NL" smtClean="0"/>
              <a:t>02/06/2020</a:t>
            </a:fld>
            <a:endParaRPr lang="en-NL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7BC33E2-35C9-7943-9970-0DAA3B40A7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D441A85-5B30-CB47-998F-2E6F15EDF5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F58AC4-5019-7446-AC51-CFC5F501F643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0360062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0F056ED-4A6B-704E-943B-3AD1955686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AE429D-88A8-624B-82B8-8E3DE1AD35A5}" type="datetimeFigureOut">
              <a:rPr lang="en-NL" smtClean="0"/>
              <a:t>02/06/2020</a:t>
            </a:fld>
            <a:endParaRPr lang="en-NL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0C329CB-67C2-3242-82C6-54CDA76794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DBA4E65-BF03-2E47-BC15-5095859DD3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F58AC4-5019-7446-AC51-CFC5F501F643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1673379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579912-B86F-0E4B-9DA4-6A326EF588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48E76F-AA77-A14A-8243-2BD2268789B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L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3611CD8-55BA-0646-908E-959A565E90A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98BF905-1667-7A4B-932A-26BEDE77B5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AE429D-88A8-624B-82B8-8E3DE1AD35A5}" type="datetimeFigureOut">
              <a:rPr lang="en-NL" smtClean="0"/>
              <a:t>02/06/2020</a:t>
            </a:fld>
            <a:endParaRPr lang="en-N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74096A9-7811-8A42-BBF8-47DBE1829A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2A0BEB9-7EC7-6A40-9F09-9A1DC519ED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F58AC4-5019-7446-AC51-CFC5F501F643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8593354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6BD4B7-4DB5-1141-892F-49CC5EFED4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6E93917-EC7C-A147-A30F-09B9810AE55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NL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AF88F59-EB23-1B4C-8226-898AF6E66D6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6D825FD-0EDE-EB44-BFD5-F8D5BB1501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AE429D-88A8-624B-82B8-8E3DE1AD35A5}" type="datetimeFigureOut">
              <a:rPr lang="en-NL" smtClean="0"/>
              <a:t>02/06/2020</a:t>
            </a:fld>
            <a:endParaRPr lang="en-N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CBD8A40-2C32-424F-99E4-DCB329F00C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C25CDF8-D83B-7F4A-94C4-92C211DDA2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F58AC4-5019-7446-AC51-CFC5F501F643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9621311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AF5D817D-1F77-C04E-91D1-C5A65BCB20DD}"/>
              </a:ext>
            </a:extLst>
          </p:cNvPr>
          <p:cNvSpPr/>
          <p:nvPr userDrawn="1"/>
        </p:nvSpPr>
        <p:spPr>
          <a:xfrm>
            <a:off x="6450" y="0"/>
            <a:ext cx="12185550" cy="6858000"/>
          </a:xfrm>
          <a:prstGeom prst="rect">
            <a:avLst/>
          </a:prstGeom>
          <a:solidFill>
            <a:srgbClr val="F8FAF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 dirty="0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AE9516C-B6D9-8247-A57B-684BE3E6F5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04DF4DB-6F69-6B49-8D06-130BFE66C57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DE15FDE-99E8-464D-B18D-483252993D2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CAE429D-88A8-624B-82B8-8E3DE1AD35A5}" type="datetimeFigureOut">
              <a:rPr lang="en-NL" smtClean="0"/>
              <a:t>02/06/2020</a:t>
            </a:fld>
            <a:endParaRPr lang="en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70B32A3-43C0-724A-8C29-D3E732BA295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10C38FF-2C6A-E44D-9076-8731CBD7779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7F58AC4-5019-7446-AC51-CFC5F501F643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42856325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vuejs.org/v2/guide/forms.html" TargetMode="External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vuejs.org/v2/guide/forms.html" TargetMode="External"/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548AB273-0485-B140-BB3D-2CD7A082ADCB}"/>
              </a:ext>
            </a:extLst>
          </p:cNvPr>
          <p:cNvSpPr/>
          <p:nvPr/>
        </p:nvSpPr>
        <p:spPr>
          <a:xfrm>
            <a:off x="3032588" y="1332846"/>
            <a:ext cx="5951245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NL" sz="2800" dirty="0"/>
              <a:t>Understanding an &lt;ajax-form&gt; in SailsJS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64F0A2E-A037-424E-B6AA-ED74BB73B5D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21189" t="18522" r="12577" b="11918"/>
          <a:stretch/>
        </p:blipFill>
        <p:spPr>
          <a:xfrm>
            <a:off x="4028342" y="2326050"/>
            <a:ext cx="3959738" cy="242495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BD7E77F-BC37-B140-8506-64DDDEADF089}"/>
              </a:ext>
            </a:extLst>
          </p:cNvPr>
          <p:cNvSpPr txBox="1"/>
          <p:nvPr/>
        </p:nvSpPr>
        <p:spPr>
          <a:xfrm>
            <a:off x="7327556" y="4970045"/>
            <a:ext cx="10031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B</a:t>
            </a:r>
            <a:r>
              <a:rPr lang="en-NL" dirty="0"/>
              <a:t>y MHM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8266FD1-D693-934C-8A16-AED5F3E652E7}"/>
              </a:ext>
            </a:extLst>
          </p:cNvPr>
          <p:cNvSpPr/>
          <p:nvPr/>
        </p:nvSpPr>
        <p:spPr>
          <a:xfrm>
            <a:off x="220505" y="5715686"/>
            <a:ext cx="380783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dirty="0">
                <a:hlinkClick r:id="rId3"/>
              </a:rPr>
              <a:t>https://vuejs.org/v2/guide/forms.html</a:t>
            </a:r>
            <a:endParaRPr lang="en-NL" dirty="0"/>
          </a:p>
        </p:txBody>
      </p:sp>
    </p:spTree>
    <p:extLst>
      <p:ext uri="{BB962C8B-B14F-4D97-AF65-F5344CB8AC3E}">
        <p14:creationId xmlns:p14="http://schemas.microsoft.com/office/powerpoint/2010/main" val="221628818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nip Single Corner of Rectangle 4">
            <a:extLst>
              <a:ext uri="{FF2B5EF4-FFF2-40B4-BE49-F238E27FC236}">
                <a16:creationId xmlns:a16="http://schemas.microsoft.com/office/drawing/2014/main" id="{74B07513-3ADA-1645-B392-8BAA0A7BA68E}"/>
              </a:ext>
            </a:extLst>
          </p:cNvPr>
          <p:cNvSpPr/>
          <p:nvPr/>
        </p:nvSpPr>
        <p:spPr>
          <a:xfrm>
            <a:off x="1790976" y="1654929"/>
            <a:ext cx="1081286" cy="1401039"/>
          </a:xfrm>
          <a:prstGeom prst="snip1Rect">
            <a:avLst/>
          </a:prstGeom>
          <a:noFill/>
          <a:ln w="317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6AB0DAE-211E-7643-9BEC-706BF7987D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2422" y="1453457"/>
            <a:ext cx="1270000" cy="12700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439ECD27-E65F-7944-868F-6D9CA37A7C2B}"/>
              </a:ext>
            </a:extLst>
          </p:cNvPr>
          <p:cNvSpPr txBox="1"/>
          <p:nvPr/>
        </p:nvSpPr>
        <p:spPr>
          <a:xfrm>
            <a:off x="1448674" y="3112058"/>
            <a:ext cx="164929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sz="1400"/>
              <a:t>/view/pages/</a:t>
            </a:r>
            <a:br>
              <a:rPr lang="en-GB" sz="1400"/>
            </a:br>
            <a:r>
              <a:rPr lang="en-GB" sz="1400"/>
              <a:t>entrance/</a:t>
            </a:r>
            <a:r>
              <a:rPr lang="en-GB" sz="1400" b="1">
                <a:solidFill>
                  <a:schemeClr val="accent1"/>
                </a:solidFill>
              </a:rPr>
              <a:t>signup.ejs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CFE2FD0-E43D-504B-A1A7-11F75BFD473B}"/>
              </a:ext>
            </a:extLst>
          </p:cNvPr>
          <p:cNvSpPr txBox="1"/>
          <p:nvPr/>
        </p:nvSpPr>
        <p:spPr>
          <a:xfrm>
            <a:off x="1292702" y="6017994"/>
            <a:ext cx="196124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sz="1400"/>
              <a:t>/assets/components/</a:t>
            </a:r>
            <a:br>
              <a:rPr lang="en-GB" sz="1400"/>
            </a:br>
            <a:r>
              <a:rPr lang="en-GB" sz="1400" b="1">
                <a:solidFill>
                  <a:srgbClr val="C00000"/>
                </a:solidFill>
              </a:rPr>
              <a:t>ajax-form.component.js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014CE68-A280-EF4C-9853-95DF0F5733F6}"/>
              </a:ext>
            </a:extLst>
          </p:cNvPr>
          <p:cNvSpPr/>
          <p:nvPr/>
        </p:nvSpPr>
        <p:spPr>
          <a:xfrm>
            <a:off x="5137083" y="1654929"/>
            <a:ext cx="958917" cy="1401054"/>
          </a:xfrm>
          <a:prstGeom prst="rect">
            <a:avLst/>
          </a:prstGeom>
          <a:noFill/>
          <a:ln w="317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NL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F0AD044-9B37-934B-B531-18A364803087}"/>
              </a:ext>
            </a:extLst>
          </p:cNvPr>
          <p:cNvSpPr txBox="1"/>
          <p:nvPr/>
        </p:nvSpPr>
        <p:spPr>
          <a:xfrm>
            <a:off x="4634156" y="3111679"/>
            <a:ext cx="196476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sz="1400"/>
              <a:t>/assets/js/</a:t>
            </a:r>
            <a:br>
              <a:rPr lang="en-GB" sz="1400"/>
            </a:br>
            <a:r>
              <a:rPr lang="en-GB" sz="1400"/>
              <a:t>entrance/</a:t>
            </a:r>
            <a:r>
              <a:rPr lang="en-GB" sz="1400" b="1">
                <a:solidFill>
                  <a:schemeClr val="accent1"/>
                </a:solidFill>
              </a:rPr>
              <a:t>signup.page.js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A8D6943-657B-6D46-A2AA-6C1ED43A7467}"/>
              </a:ext>
            </a:extLst>
          </p:cNvPr>
          <p:cNvSpPr txBox="1"/>
          <p:nvPr/>
        </p:nvSpPr>
        <p:spPr>
          <a:xfrm>
            <a:off x="1385058" y="814357"/>
            <a:ext cx="184326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NL" dirty="0"/>
              <a:t>View page that</a:t>
            </a:r>
            <a:br>
              <a:rPr lang="en-NL" dirty="0"/>
            </a:br>
            <a:r>
              <a:rPr lang="en-NL" dirty="0"/>
              <a:t>contains the form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403A61D-0CE0-4048-AC0A-B0B8B14683B1}"/>
              </a:ext>
            </a:extLst>
          </p:cNvPr>
          <p:cNvSpPr txBox="1"/>
          <p:nvPr/>
        </p:nvSpPr>
        <p:spPr>
          <a:xfrm>
            <a:off x="5005443" y="777404"/>
            <a:ext cx="122219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NL" dirty="0"/>
              <a:t>Client-side </a:t>
            </a:r>
            <a:br>
              <a:rPr lang="en-NL" dirty="0"/>
            </a:br>
            <a:r>
              <a:rPr lang="en-NL" dirty="0"/>
              <a:t>Javascript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59EEF77-5807-D44A-A703-F782A38B68C1}"/>
              </a:ext>
            </a:extLst>
          </p:cNvPr>
          <p:cNvSpPr txBox="1"/>
          <p:nvPr/>
        </p:nvSpPr>
        <p:spPr>
          <a:xfrm>
            <a:off x="3097972" y="4472933"/>
            <a:ext cx="3501984" cy="160043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Clr>
                <a:srgbClr val="2E528F"/>
              </a:buClr>
              <a:buFont typeface="Arial" panose="020B0604020202020204" pitchFamily="34" charset="0"/>
              <a:buChar char="•"/>
            </a:pPr>
            <a:r>
              <a:rPr lang="en-GB" sz="1400" dirty="0"/>
              <a:t>Defines the &lt;ajax-form&gt; template</a:t>
            </a:r>
          </a:p>
          <a:p>
            <a:pPr marL="285750" indent="-285750">
              <a:buClr>
                <a:srgbClr val="2E528F"/>
              </a:buClr>
              <a:buFont typeface="Arial" panose="020B0604020202020204" pitchFamily="34" charset="0"/>
              <a:buChar char="•"/>
            </a:pPr>
            <a:r>
              <a:rPr lang="en-GB" sz="1400" dirty="0"/>
              <a:t>Communicates with the backend</a:t>
            </a:r>
          </a:p>
          <a:p>
            <a:pPr marL="285750" indent="-285750">
              <a:buClr>
                <a:srgbClr val="2E528F"/>
              </a:buClr>
              <a:buFont typeface="Arial" panose="020B0604020202020204" pitchFamily="34" charset="0"/>
              <a:buChar char="•"/>
            </a:pPr>
            <a:r>
              <a:rPr lang="en-GB" sz="1400" dirty="0"/>
              <a:t>Also registered via </a:t>
            </a:r>
            <a:r>
              <a:rPr lang="en-GB" sz="1400" b="1" dirty="0" err="1">
                <a:solidFill>
                  <a:srgbClr val="C00000"/>
                </a:solidFill>
              </a:rPr>
              <a:t>parasails.js</a:t>
            </a:r>
            <a:endParaRPr lang="en-GB" sz="1400" b="1" dirty="0">
              <a:solidFill>
                <a:srgbClr val="C00000"/>
              </a:solidFill>
            </a:endParaRPr>
          </a:p>
          <a:p>
            <a:pPr marL="285750" indent="-285750">
              <a:buClr>
                <a:srgbClr val="2E528F"/>
              </a:buClr>
              <a:buFont typeface="Arial" panose="020B0604020202020204" pitchFamily="34" charset="0"/>
              <a:buChar char="•"/>
            </a:pPr>
            <a:r>
              <a:rPr lang="en-GB" sz="1400" dirty="0"/>
              <a:t>Implements (parasails) lifecycle hooks</a:t>
            </a:r>
          </a:p>
          <a:p>
            <a:pPr marL="285750" indent="-285750">
              <a:buClr>
                <a:srgbClr val="2E528F"/>
              </a:buClr>
              <a:buFont typeface="Arial" panose="020B0604020202020204" pitchFamily="34" charset="0"/>
              <a:buChar char="•"/>
            </a:pPr>
            <a:r>
              <a:rPr lang="en-GB" sz="1400" dirty="0"/>
              <a:t>Defines the main _submit()</a:t>
            </a:r>
          </a:p>
          <a:p>
            <a:pPr marL="285750" indent="-285750">
              <a:buClr>
                <a:srgbClr val="2E528F"/>
              </a:buClr>
              <a:buFont typeface="Arial" panose="020B0604020202020204" pitchFamily="34" charset="0"/>
              <a:buChar char="•"/>
            </a:pPr>
            <a:r>
              <a:rPr lang="en-GB" sz="1400" dirty="0"/>
              <a:t>Interacts with Vue, e.g. via </a:t>
            </a:r>
            <a:r>
              <a:rPr lang="en-GB" sz="1400" b="1" dirty="0">
                <a:solidFill>
                  <a:srgbClr val="C00000"/>
                </a:solidFill>
              </a:rPr>
              <a:t>$emit(..)</a:t>
            </a:r>
          </a:p>
          <a:p>
            <a:pPr marL="285750" indent="-285750">
              <a:buClr>
                <a:srgbClr val="2E528F"/>
              </a:buClr>
              <a:buFont typeface="Arial" panose="020B0604020202020204" pitchFamily="34" charset="0"/>
              <a:buChar char="•"/>
            </a:pPr>
            <a:r>
              <a:rPr lang="en-GB" sz="1400" dirty="0"/>
              <a:t>Contains certain standard validation rules</a:t>
            </a:r>
          </a:p>
        </p:txBody>
      </p:sp>
      <p:grpSp>
        <p:nvGrpSpPr>
          <p:cNvPr id="35" name="Group 34">
            <a:extLst>
              <a:ext uri="{FF2B5EF4-FFF2-40B4-BE49-F238E27FC236}">
                <a16:creationId xmlns:a16="http://schemas.microsoft.com/office/drawing/2014/main" id="{031B16E1-CAF2-D046-8C86-E2F7F973C634}"/>
              </a:ext>
            </a:extLst>
          </p:cNvPr>
          <p:cNvGrpSpPr/>
          <p:nvPr/>
        </p:nvGrpSpPr>
        <p:grpSpPr>
          <a:xfrm>
            <a:off x="1601121" y="4622061"/>
            <a:ext cx="1271129" cy="1233916"/>
            <a:chOff x="2481749" y="4498494"/>
            <a:chExt cx="1452850" cy="1576552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CA8F1D71-D110-DF4B-B35D-09583AB35B55}"/>
                </a:ext>
              </a:extLst>
            </p:cNvPr>
            <p:cNvSpPr/>
            <p:nvPr/>
          </p:nvSpPr>
          <p:spPr>
            <a:xfrm>
              <a:off x="2726733" y="4498494"/>
              <a:ext cx="1207866" cy="1576552"/>
            </a:xfrm>
            <a:prstGeom prst="rect">
              <a:avLst/>
            </a:prstGeom>
            <a:noFill/>
            <a:ln w="317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NL"/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B70197FE-B5F5-1D4B-BA7B-C73E99E08366}"/>
                </a:ext>
              </a:extLst>
            </p:cNvPr>
            <p:cNvSpPr/>
            <p:nvPr/>
          </p:nvSpPr>
          <p:spPr>
            <a:xfrm>
              <a:off x="2481749" y="4772201"/>
              <a:ext cx="515964" cy="204792"/>
            </a:xfrm>
            <a:prstGeom prst="rect">
              <a:avLst/>
            </a:prstGeom>
            <a:solidFill>
              <a:srgbClr val="F8FBFC"/>
            </a:solidFill>
            <a:ln w="317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NL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1FB6E504-95BB-5E43-A148-EA5832FB8266}"/>
                </a:ext>
              </a:extLst>
            </p:cNvPr>
            <p:cNvSpPr/>
            <p:nvPr/>
          </p:nvSpPr>
          <p:spPr>
            <a:xfrm>
              <a:off x="2481749" y="5095367"/>
              <a:ext cx="515964" cy="204792"/>
            </a:xfrm>
            <a:prstGeom prst="rect">
              <a:avLst/>
            </a:prstGeom>
            <a:solidFill>
              <a:srgbClr val="F8FBFC"/>
            </a:solidFill>
            <a:ln w="317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NL"/>
            </a:p>
          </p:txBody>
        </p:sp>
      </p:grp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1F28A661-FCDC-AC45-B633-4136AB58D64E}"/>
              </a:ext>
            </a:extLst>
          </p:cNvPr>
          <p:cNvCxnSpPr>
            <a:cxnSpLocks/>
          </p:cNvCxnSpPr>
          <p:nvPr/>
        </p:nvCxnSpPr>
        <p:spPr>
          <a:xfrm>
            <a:off x="2331619" y="3831550"/>
            <a:ext cx="0" cy="601838"/>
          </a:xfrm>
          <a:prstGeom prst="straightConnector1">
            <a:avLst/>
          </a:prstGeom>
          <a:ln w="25400">
            <a:solidFill>
              <a:srgbClr val="C00000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4C6E9916-63CE-F047-864C-199A208A7BC9}"/>
              </a:ext>
            </a:extLst>
          </p:cNvPr>
          <p:cNvSpPr txBox="1"/>
          <p:nvPr/>
        </p:nvSpPr>
        <p:spPr>
          <a:xfrm>
            <a:off x="-4721" y="25263"/>
            <a:ext cx="716426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L" sz="2400" dirty="0"/>
              <a:t>Overview of main components and their responsibilities</a:t>
            </a:r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9FEAB704-41C2-B94A-A211-B37BEA874FB6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1988287" y="1991189"/>
            <a:ext cx="702435" cy="702435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D2C9EC03-125B-E840-BF85-CCA2997BA916}"/>
              </a:ext>
            </a:extLst>
          </p:cNvPr>
          <p:cNvSpPr txBox="1"/>
          <p:nvPr/>
        </p:nvSpPr>
        <p:spPr>
          <a:xfrm>
            <a:off x="7189718" y="105013"/>
            <a:ext cx="3493905" cy="33239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Clr>
                <a:srgbClr val="2E528F"/>
              </a:buClr>
              <a:buFont typeface="Arial" panose="020B0604020202020204" pitchFamily="34" charset="0"/>
              <a:buChar char="•"/>
            </a:pPr>
            <a:r>
              <a:rPr lang="en-GB" sz="1400" dirty="0"/>
              <a:t>Used to load the initial page stage</a:t>
            </a:r>
          </a:p>
          <a:p>
            <a:pPr marL="285750" indent="-285750">
              <a:buClr>
                <a:srgbClr val="2E528F"/>
              </a:buClr>
              <a:buFont typeface="Arial" panose="020B0604020202020204" pitchFamily="34" charset="0"/>
              <a:buChar char="•"/>
            </a:pPr>
            <a:r>
              <a:rPr lang="en-GB" sz="1400" dirty="0"/>
              <a:t>Registered via </a:t>
            </a:r>
            <a:r>
              <a:rPr lang="en-GB" sz="1400" b="1" dirty="0" err="1">
                <a:solidFill>
                  <a:srgbClr val="C00000"/>
                </a:solidFill>
              </a:rPr>
              <a:t>parasails.js</a:t>
            </a:r>
            <a:endParaRPr lang="en-GB" sz="1400" b="1" dirty="0">
              <a:solidFill>
                <a:srgbClr val="C00000"/>
              </a:solidFill>
            </a:endParaRPr>
          </a:p>
          <a:p>
            <a:pPr marL="285750" indent="-285750">
              <a:buClr>
                <a:srgbClr val="2E528F"/>
              </a:buClr>
              <a:buFont typeface="Arial" panose="020B0604020202020204" pitchFamily="34" charset="0"/>
              <a:buChar char="•"/>
            </a:pPr>
            <a:r>
              <a:rPr lang="en-GB" sz="1400" dirty="0"/>
              <a:t>Defines the page’s (form) data:</a:t>
            </a:r>
          </a:p>
          <a:p>
            <a:pPr marL="742950" lvl="1" indent="-285750">
              <a:buClr>
                <a:srgbClr val="2E528F"/>
              </a:buClr>
              <a:buFont typeface="Arial" panose="020B0604020202020204" pitchFamily="34" charset="0"/>
              <a:buChar char="•"/>
            </a:pPr>
            <a:r>
              <a:rPr lang="en-GB" sz="1400" dirty="0" err="1"/>
              <a:t>formData</a:t>
            </a:r>
            <a:endParaRPr lang="en-GB" sz="1400" dirty="0"/>
          </a:p>
          <a:p>
            <a:pPr marL="742950" lvl="1" indent="-285750">
              <a:buClr>
                <a:srgbClr val="2E528F"/>
              </a:buClr>
              <a:buFont typeface="Arial" panose="020B0604020202020204" pitchFamily="34" charset="0"/>
              <a:buChar char="•"/>
            </a:pPr>
            <a:r>
              <a:rPr lang="en-GB" sz="1400" dirty="0" err="1"/>
              <a:t>formErrors</a:t>
            </a:r>
            <a:endParaRPr lang="en-GB" sz="1400" dirty="0"/>
          </a:p>
          <a:p>
            <a:pPr marL="742950" lvl="1" indent="-285750">
              <a:buClr>
                <a:srgbClr val="2E528F"/>
              </a:buClr>
              <a:buFont typeface="Arial" panose="020B0604020202020204" pitchFamily="34" charset="0"/>
              <a:buChar char="•"/>
            </a:pPr>
            <a:r>
              <a:rPr lang="en-GB" sz="1400" dirty="0"/>
              <a:t>syncing</a:t>
            </a:r>
          </a:p>
          <a:p>
            <a:pPr marL="742950" lvl="1" indent="-285750">
              <a:buClr>
                <a:srgbClr val="2E528F"/>
              </a:buClr>
              <a:buFont typeface="Arial" panose="020B0604020202020204" pitchFamily="34" charset="0"/>
              <a:buChar char="•"/>
            </a:pPr>
            <a:r>
              <a:rPr lang="en-GB" sz="1400" dirty="0" err="1"/>
              <a:t>cloudError</a:t>
            </a:r>
            <a:endParaRPr lang="en-GB" sz="1400" dirty="0"/>
          </a:p>
          <a:p>
            <a:pPr marL="742950" lvl="1" indent="-285750">
              <a:buClr>
                <a:srgbClr val="2E528F"/>
              </a:buClr>
              <a:buFont typeface="Arial" panose="020B0604020202020204" pitchFamily="34" charset="0"/>
              <a:buChar char="•"/>
            </a:pPr>
            <a:r>
              <a:rPr lang="en-GB" sz="1400" dirty="0" err="1"/>
              <a:t>cloudSuccess</a:t>
            </a:r>
            <a:endParaRPr lang="en-GB" sz="1400" dirty="0"/>
          </a:p>
          <a:p>
            <a:pPr marL="285750" indent="-285750">
              <a:buClr>
                <a:srgbClr val="2E528F"/>
              </a:buClr>
              <a:buFont typeface="Arial" panose="020B0604020202020204" pitchFamily="34" charset="0"/>
              <a:buChar char="•"/>
            </a:pPr>
            <a:r>
              <a:rPr lang="en-GB" sz="1400" dirty="0"/>
              <a:t>Implements the parasails lifecycle hooks: </a:t>
            </a:r>
          </a:p>
          <a:p>
            <a:pPr marL="742950" lvl="1" indent="-285750">
              <a:buClr>
                <a:srgbClr val="2E528F"/>
              </a:buClr>
              <a:buFont typeface="Arial" panose="020B0604020202020204" pitchFamily="34" charset="0"/>
              <a:buChar char="•"/>
            </a:pPr>
            <a:r>
              <a:rPr lang="en-GB" sz="1400" dirty="0" err="1"/>
              <a:t>beforeMount</a:t>
            </a:r>
            <a:r>
              <a:rPr lang="en-GB" sz="1400" dirty="0"/>
              <a:t>()</a:t>
            </a:r>
          </a:p>
          <a:p>
            <a:pPr marL="742950" lvl="1" indent="-285750">
              <a:buClr>
                <a:srgbClr val="2E528F"/>
              </a:buClr>
              <a:buFont typeface="Arial" panose="020B0604020202020204" pitchFamily="34" charset="0"/>
              <a:buChar char="•"/>
            </a:pPr>
            <a:r>
              <a:rPr lang="en-GB" sz="1400" dirty="0"/>
              <a:t>mounted()</a:t>
            </a:r>
          </a:p>
          <a:p>
            <a:pPr marL="742950" lvl="1" indent="-285750">
              <a:buClr>
                <a:srgbClr val="2E528F"/>
              </a:buClr>
              <a:buFont typeface="Arial" panose="020B0604020202020204" pitchFamily="34" charset="0"/>
              <a:buChar char="•"/>
            </a:pPr>
            <a:r>
              <a:rPr lang="en-GB" sz="1400" dirty="0" err="1"/>
              <a:t>beforeDestroy</a:t>
            </a:r>
            <a:endParaRPr lang="en-GB" sz="1400" dirty="0"/>
          </a:p>
          <a:p>
            <a:pPr marL="285750" indent="-285750">
              <a:buClr>
                <a:srgbClr val="2E528F"/>
              </a:buClr>
              <a:buFont typeface="Arial" panose="020B0604020202020204" pitchFamily="34" charset="0"/>
              <a:buChar char="•"/>
            </a:pPr>
            <a:r>
              <a:rPr lang="en-GB" sz="1400" dirty="0"/>
              <a:t>Client-side validation methods:</a:t>
            </a:r>
          </a:p>
          <a:p>
            <a:pPr marL="742950" lvl="1" indent="-285750">
              <a:buClr>
                <a:srgbClr val="2E528F"/>
              </a:buClr>
              <a:buFont typeface="Arial" panose="020B0604020202020204" pitchFamily="34" charset="0"/>
              <a:buChar char="•"/>
            </a:pPr>
            <a:r>
              <a:rPr lang="en-GB" sz="1400" dirty="0" err="1"/>
              <a:t>submittedForm</a:t>
            </a:r>
            <a:r>
              <a:rPr lang="en-GB" sz="1400" dirty="0"/>
              <a:t>()</a:t>
            </a:r>
          </a:p>
          <a:p>
            <a:pPr marL="742950" lvl="1" indent="-285750">
              <a:buClr>
                <a:srgbClr val="2E528F"/>
              </a:buClr>
              <a:buFont typeface="Arial" panose="020B0604020202020204" pitchFamily="34" charset="0"/>
              <a:buChar char="•"/>
            </a:pPr>
            <a:r>
              <a:rPr lang="en-GB" sz="1400" dirty="0" err="1"/>
              <a:t>handleParsingForm</a:t>
            </a:r>
            <a:r>
              <a:rPr lang="en-GB" sz="1400" dirty="0"/>
              <a:t>()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B64D5303-3477-E543-A92F-81A3C8C35FBC}"/>
              </a:ext>
            </a:extLst>
          </p:cNvPr>
          <p:cNvSpPr txBox="1"/>
          <p:nvPr/>
        </p:nvSpPr>
        <p:spPr>
          <a:xfrm>
            <a:off x="1645313" y="3894629"/>
            <a:ext cx="6014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/>
              <a:t>uses</a:t>
            </a:r>
          </a:p>
        </p:txBody>
      </p: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0E31DE31-BC41-7A41-9DEE-12FD6C1118CD}"/>
              </a:ext>
            </a:extLst>
          </p:cNvPr>
          <p:cNvCxnSpPr>
            <a:cxnSpLocks/>
          </p:cNvCxnSpPr>
          <p:nvPr/>
        </p:nvCxnSpPr>
        <p:spPr>
          <a:xfrm>
            <a:off x="3349766" y="2468687"/>
            <a:ext cx="1343790" cy="0"/>
          </a:xfrm>
          <a:prstGeom prst="straightConnector1">
            <a:avLst/>
          </a:prstGeom>
          <a:ln w="25400">
            <a:solidFill>
              <a:srgbClr val="C00000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>
            <a:extLst>
              <a:ext uri="{FF2B5EF4-FFF2-40B4-BE49-F238E27FC236}">
                <a16:creationId xmlns:a16="http://schemas.microsoft.com/office/drawing/2014/main" id="{D43632FE-B331-0E43-BC5C-88CE25A9413C}"/>
              </a:ext>
            </a:extLst>
          </p:cNvPr>
          <p:cNvSpPr txBox="1"/>
          <p:nvPr/>
        </p:nvSpPr>
        <p:spPr>
          <a:xfrm>
            <a:off x="3482707" y="2018002"/>
            <a:ext cx="9589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/>
              <a:t>includes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088067C3-4F17-DC48-9911-E89E49445C73}"/>
              </a:ext>
            </a:extLst>
          </p:cNvPr>
          <p:cNvSpPr txBox="1"/>
          <p:nvPr/>
        </p:nvSpPr>
        <p:spPr>
          <a:xfrm>
            <a:off x="-4721" y="6241132"/>
            <a:ext cx="620683" cy="6001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L" sz="1100" u="sng" dirty="0"/>
              <a:t>Legend</a:t>
            </a:r>
          </a:p>
          <a:p>
            <a:r>
              <a:rPr lang="en-GB" sz="1100" b="1" dirty="0">
                <a:solidFill>
                  <a:schemeClr val="accent1"/>
                </a:solidFill>
              </a:rPr>
              <a:t>s</a:t>
            </a:r>
            <a:r>
              <a:rPr lang="en-NL" sz="1100" b="1" dirty="0">
                <a:solidFill>
                  <a:schemeClr val="accent1"/>
                </a:solidFill>
              </a:rPr>
              <a:t>pecific</a:t>
            </a:r>
          </a:p>
          <a:p>
            <a:r>
              <a:rPr lang="en-GB" sz="1100" b="1" dirty="0">
                <a:solidFill>
                  <a:srgbClr val="C00000"/>
                </a:solidFill>
              </a:rPr>
              <a:t>g</a:t>
            </a:r>
            <a:r>
              <a:rPr lang="en-NL" sz="1100" b="1" dirty="0">
                <a:solidFill>
                  <a:srgbClr val="C00000"/>
                </a:solidFill>
              </a:rPr>
              <a:t>eneric</a:t>
            </a:r>
          </a:p>
        </p:txBody>
      </p:sp>
      <p:grpSp>
        <p:nvGrpSpPr>
          <p:cNvPr id="41" name="Group 40">
            <a:extLst>
              <a:ext uri="{FF2B5EF4-FFF2-40B4-BE49-F238E27FC236}">
                <a16:creationId xmlns:a16="http://schemas.microsoft.com/office/drawing/2014/main" id="{BBAED335-8CB9-0B4D-882B-F89B7B23008C}"/>
              </a:ext>
            </a:extLst>
          </p:cNvPr>
          <p:cNvGrpSpPr/>
          <p:nvPr/>
        </p:nvGrpSpPr>
        <p:grpSpPr>
          <a:xfrm>
            <a:off x="10877299" y="364606"/>
            <a:ext cx="1001155" cy="772916"/>
            <a:chOff x="2481749" y="4498494"/>
            <a:chExt cx="1452850" cy="1576552"/>
          </a:xfrm>
        </p:grpSpPr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D2877716-9AC0-9A44-9CF9-E98E8507E73B}"/>
                </a:ext>
              </a:extLst>
            </p:cNvPr>
            <p:cNvSpPr/>
            <p:nvPr/>
          </p:nvSpPr>
          <p:spPr>
            <a:xfrm>
              <a:off x="2726733" y="4498494"/>
              <a:ext cx="1207866" cy="1576552"/>
            </a:xfrm>
            <a:prstGeom prst="rect">
              <a:avLst/>
            </a:prstGeom>
            <a:noFill/>
            <a:ln w="3175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b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NL" b="1" dirty="0">
                  <a:solidFill>
                    <a:srgbClr val="C00000"/>
                  </a:solidFill>
                </a:rPr>
                <a:t>Vue.js</a:t>
              </a:r>
            </a:p>
          </p:txBody>
        </p:sp>
        <p:sp>
          <p:nvSpPr>
            <p:cNvPr id="43" name="Rectangle 42">
              <a:extLst>
                <a:ext uri="{FF2B5EF4-FFF2-40B4-BE49-F238E27FC236}">
                  <a16:creationId xmlns:a16="http://schemas.microsoft.com/office/drawing/2014/main" id="{D551DE54-B4E6-C74E-9612-B344005BFE0D}"/>
                </a:ext>
              </a:extLst>
            </p:cNvPr>
            <p:cNvSpPr/>
            <p:nvPr/>
          </p:nvSpPr>
          <p:spPr>
            <a:xfrm>
              <a:off x="2481749" y="4772201"/>
              <a:ext cx="515964" cy="204792"/>
            </a:xfrm>
            <a:prstGeom prst="rect">
              <a:avLst/>
            </a:prstGeom>
            <a:solidFill>
              <a:srgbClr val="F8FBFC"/>
            </a:solidFill>
            <a:ln w="3175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NL"/>
            </a:p>
          </p:txBody>
        </p:sp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5CEC8E3C-43A4-EF4D-8C5B-4C057F6CFB90}"/>
                </a:ext>
              </a:extLst>
            </p:cNvPr>
            <p:cNvSpPr/>
            <p:nvPr/>
          </p:nvSpPr>
          <p:spPr>
            <a:xfrm>
              <a:off x="2481749" y="5095367"/>
              <a:ext cx="515964" cy="204792"/>
            </a:xfrm>
            <a:prstGeom prst="rect">
              <a:avLst/>
            </a:prstGeom>
            <a:solidFill>
              <a:srgbClr val="F8FBFC"/>
            </a:solidFill>
            <a:ln w="3175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NL"/>
            </a:p>
          </p:txBody>
        </p:sp>
      </p:grpSp>
      <p:sp>
        <p:nvSpPr>
          <p:cNvPr id="45" name="Rectangle 44">
            <a:extLst>
              <a:ext uri="{FF2B5EF4-FFF2-40B4-BE49-F238E27FC236}">
                <a16:creationId xmlns:a16="http://schemas.microsoft.com/office/drawing/2014/main" id="{4B0B0076-5517-5547-A541-B53E47154626}"/>
              </a:ext>
            </a:extLst>
          </p:cNvPr>
          <p:cNvSpPr/>
          <p:nvPr/>
        </p:nvSpPr>
        <p:spPr>
          <a:xfrm>
            <a:off x="7662628" y="4472933"/>
            <a:ext cx="958917" cy="1401054"/>
          </a:xfrm>
          <a:prstGeom prst="rect">
            <a:avLst/>
          </a:prstGeom>
          <a:noFill/>
          <a:ln w="317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NL"/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8066AC4D-E547-E44D-A1FC-35149E22FCC7}"/>
              </a:ext>
            </a:extLst>
          </p:cNvPr>
          <p:cNvSpPr txBox="1"/>
          <p:nvPr/>
        </p:nvSpPr>
        <p:spPr>
          <a:xfrm>
            <a:off x="7362321" y="5929683"/>
            <a:ext cx="155952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sz="1400" dirty="0"/>
              <a:t>/</a:t>
            </a:r>
            <a:r>
              <a:rPr lang="en-GB" sz="1400" dirty="0" err="1"/>
              <a:t>api</a:t>
            </a:r>
            <a:r>
              <a:rPr lang="en-GB" sz="1400" dirty="0"/>
              <a:t>/controllers/</a:t>
            </a:r>
            <a:br>
              <a:rPr lang="en-GB" sz="1400" dirty="0"/>
            </a:br>
            <a:r>
              <a:rPr lang="en-GB" sz="1400" dirty="0"/>
              <a:t>entrance/</a:t>
            </a:r>
            <a:r>
              <a:rPr lang="en-GB" sz="1400" b="1" dirty="0" err="1">
                <a:solidFill>
                  <a:schemeClr val="accent1"/>
                </a:solidFill>
              </a:rPr>
              <a:t>signup.js</a:t>
            </a:r>
            <a:endParaRPr lang="en-GB" sz="1400" b="1" dirty="0">
              <a:solidFill>
                <a:schemeClr val="accent1"/>
              </a:solidFill>
            </a:endParaRP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0B3767AF-8021-6041-AB25-41F62796C30F}"/>
              </a:ext>
            </a:extLst>
          </p:cNvPr>
          <p:cNvSpPr txBox="1"/>
          <p:nvPr/>
        </p:nvSpPr>
        <p:spPr>
          <a:xfrm>
            <a:off x="7500948" y="3709845"/>
            <a:ext cx="128227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NL" dirty="0"/>
              <a:t>Server-side </a:t>
            </a:r>
            <a:br>
              <a:rPr lang="en-NL" dirty="0"/>
            </a:br>
            <a:r>
              <a:rPr lang="en-NL" dirty="0"/>
              <a:t>Javascript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83F7D987-5264-B949-9DED-7B2B1FDE020A}"/>
              </a:ext>
            </a:extLst>
          </p:cNvPr>
          <p:cNvSpPr txBox="1"/>
          <p:nvPr/>
        </p:nvSpPr>
        <p:spPr>
          <a:xfrm>
            <a:off x="8781772" y="4472933"/>
            <a:ext cx="3096682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Clr>
                <a:srgbClr val="2E528F"/>
              </a:buClr>
              <a:buFont typeface="Arial" panose="020B0604020202020204" pitchFamily="34" charset="0"/>
              <a:buChar char="•"/>
            </a:pPr>
            <a:r>
              <a:rPr lang="en-GB" sz="1400" dirty="0"/>
              <a:t>Creates a new user in the datastore</a:t>
            </a:r>
          </a:p>
          <a:p>
            <a:pPr marL="285750" indent="-285750">
              <a:buClr>
                <a:srgbClr val="2E528F"/>
              </a:buClr>
              <a:buFont typeface="Arial" panose="020B0604020202020204" pitchFamily="34" charset="0"/>
              <a:buChar char="•"/>
            </a:pPr>
            <a:r>
              <a:rPr lang="en-GB" sz="1400" dirty="0"/>
              <a:t>Throws exception if email address is</a:t>
            </a:r>
            <a:br>
              <a:rPr lang="en-GB" sz="1400" dirty="0"/>
            </a:br>
            <a:r>
              <a:rPr lang="en-GB" sz="1400" dirty="0"/>
              <a:t>already in use -&gt; cloud-error</a:t>
            </a:r>
          </a:p>
        </p:txBody>
      </p:sp>
    </p:spTree>
    <p:extLst>
      <p:ext uri="{BB962C8B-B14F-4D97-AF65-F5344CB8AC3E}">
        <p14:creationId xmlns:p14="http://schemas.microsoft.com/office/powerpoint/2010/main" val="403674188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nip Single Corner of Rectangle 3">
            <a:extLst>
              <a:ext uri="{FF2B5EF4-FFF2-40B4-BE49-F238E27FC236}">
                <a16:creationId xmlns:a16="http://schemas.microsoft.com/office/drawing/2014/main" id="{247E0DA4-C4A6-7047-AC37-9057B610245E}"/>
              </a:ext>
            </a:extLst>
          </p:cNvPr>
          <p:cNvSpPr/>
          <p:nvPr/>
        </p:nvSpPr>
        <p:spPr>
          <a:xfrm>
            <a:off x="866653" y="1245387"/>
            <a:ext cx="1081286" cy="1401039"/>
          </a:xfrm>
          <a:prstGeom prst="snip1Rect">
            <a:avLst/>
          </a:prstGeom>
          <a:noFill/>
          <a:ln w="317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4F594B5-FEBF-BD44-B1EF-67068DDB5BC8}"/>
              </a:ext>
            </a:extLst>
          </p:cNvPr>
          <p:cNvSpPr txBox="1"/>
          <p:nvPr/>
        </p:nvSpPr>
        <p:spPr>
          <a:xfrm>
            <a:off x="524351" y="2702516"/>
            <a:ext cx="164929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sz="1400" dirty="0"/>
              <a:t>/view/pages/</a:t>
            </a:r>
            <a:br>
              <a:rPr lang="en-GB" sz="1400" dirty="0"/>
            </a:br>
            <a:r>
              <a:rPr lang="en-GB" sz="1400" dirty="0"/>
              <a:t>entrance/</a:t>
            </a:r>
            <a:r>
              <a:rPr lang="en-GB" sz="1400" b="1" dirty="0" err="1">
                <a:solidFill>
                  <a:schemeClr val="accent1"/>
                </a:solidFill>
              </a:rPr>
              <a:t>signup.ejs</a:t>
            </a:r>
            <a:endParaRPr lang="en-GB" sz="1400" b="1" dirty="0">
              <a:solidFill>
                <a:schemeClr val="accent1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B390A51-8CFF-B947-AAD6-6E0CD7DE4FB2}"/>
              </a:ext>
            </a:extLst>
          </p:cNvPr>
          <p:cNvSpPr txBox="1"/>
          <p:nvPr/>
        </p:nvSpPr>
        <p:spPr>
          <a:xfrm>
            <a:off x="368379" y="5608452"/>
            <a:ext cx="196124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sz="1400"/>
              <a:t>/assets/components/</a:t>
            </a:r>
            <a:br>
              <a:rPr lang="en-GB" sz="1400"/>
            </a:br>
            <a:r>
              <a:rPr lang="en-GB" sz="1400" b="1">
                <a:solidFill>
                  <a:srgbClr val="C00000"/>
                </a:solidFill>
              </a:rPr>
              <a:t>ajax-form.component.js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706A84D-4585-4C4C-86CB-763175E41819}"/>
              </a:ext>
            </a:extLst>
          </p:cNvPr>
          <p:cNvSpPr/>
          <p:nvPr/>
        </p:nvSpPr>
        <p:spPr>
          <a:xfrm>
            <a:off x="3900219" y="1245387"/>
            <a:ext cx="958917" cy="1401054"/>
          </a:xfrm>
          <a:prstGeom prst="rect">
            <a:avLst/>
          </a:prstGeom>
          <a:noFill/>
          <a:ln w="317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NL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DFA40EC-680A-AB4E-A022-C9803C9C31D4}"/>
              </a:ext>
            </a:extLst>
          </p:cNvPr>
          <p:cNvSpPr txBox="1"/>
          <p:nvPr/>
        </p:nvSpPr>
        <p:spPr>
          <a:xfrm>
            <a:off x="460735" y="404815"/>
            <a:ext cx="184326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NL" dirty="0"/>
              <a:t>View page that</a:t>
            </a:r>
            <a:br>
              <a:rPr lang="en-NL" dirty="0"/>
            </a:br>
            <a:r>
              <a:rPr lang="en-NL" dirty="0"/>
              <a:t>contains the form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CE5F50E-A916-E743-876B-8FA888113A4E}"/>
              </a:ext>
            </a:extLst>
          </p:cNvPr>
          <p:cNvSpPr txBox="1"/>
          <p:nvPr/>
        </p:nvSpPr>
        <p:spPr>
          <a:xfrm>
            <a:off x="3768579" y="367862"/>
            <a:ext cx="122219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NL" dirty="0"/>
              <a:t>Client-side </a:t>
            </a:r>
            <a:br>
              <a:rPr lang="en-NL" dirty="0"/>
            </a:br>
            <a:r>
              <a:rPr lang="en-NL" dirty="0"/>
              <a:t>Javascript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A16BBB6E-7141-3B44-BC7C-7E6669C41020}"/>
              </a:ext>
            </a:extLst>
          </p:cNvPr>
          <p:cNvGrpSpPr/>
          <p:nvPr/>
        </p:nvGrpSpPr>
        <p:grpSpPr>
          <a:xfrm>
            <a:off x="676798" y="4212519"/>
            <a:ext cx="1271129" cy="1233916"/>
            <a:chOff x="2481749" y="4498494"/>
            <a:chExt cx="1452850" cy="1576552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130A6BDA-5206-424A-BDE1-3752BA5994F9}"/>
                </a:ext>
              </a:extLst>
            </p:cNvPr>
            <p:cNvSpPr/>
            <p:nvPr/>
          </p:nvSpPr>
          <p:spPr>
            <a:xfrm>
              <a:off x="2726733" y="4498494"/>
              <a:ext cx="1207866" cy="1576552"/>
            </a:xfrm>
            <a:prstGeom prst="rect">
              <a:avLst/>
            </a:prstGeom>
            <a:noFill/>
            <a:ln w="317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NL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82A1E6CD-BC42-FF49-9344-AAC18EA81DE5}"/>
                </a:ext>
              </a:extLst>
            </p:cNvPr>
            <p:cNvSpPr/>
            <p:nvPr/>
          </p:nvSpPr>
          <p:spPr>
            <a:xfrm>
              <a:off x="2481749" y="4772201"/>
              <a:ext cx="515964" cy="204792"/>
            </a:xfrm>
            <a:prstGeom prst="rect">
              <a:avLst/>
            </a:prstGeom>
            <a:solidFill>
              <a:srgbClr val="F8FBFC"/>
            </a:solidFill>
            <a:ln w="317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NL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5A1FD2DA-3C55-0A46-A899-4D6A85B36398}"/>
                </a:ext>
              </a:extLst>
            </p:cNvPr>
            <p:cNvSpPr/>
            <p:nvPr/>
          </p:nvSpPr>
          <p:spPr>
            <a:xfrm>
              <a:off x="2481749" y="5095367"/>
              <a:ext cx="515964" cy="204792"/>
            </a:xfrm>
            <a:prstGeom prst="rect">
              <a:avLst/>
            </a:prstGeom>
            <a:solidFill>
              <a:srgbClr val="F8FBFC"/>
            </a:solidFill>
            <a:ln w="317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NL"/>
            </a:p>
          </p:txBody>
        </p:sp>
      </p:grp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2AF74481-6CF3-9F47-B55C-46D8D5DA82D4}"/>
              </a:ext>
            </a:extLst>
          </p:cNvPr>
          <p:cNvCxnSpPr>
            <a:cxnSpLocks/>
          </p:cNvCxnSpPr>
          <p:nvPr/>
        </p:nvCxnSpPr>
        <p:spPr>
          <a:xfrm>
            <a:off x="1407296" y="3422008"/>
            <a:ext cx="0" cy="601838"/>
          </a:xfrm>
          <a:prstGeom prst="straightConnector1">
            <a:avLst/>
          </a:prstGeom>
          <a:ln w="25400">
            <a:solidFill>
              <a:srgbClr val="C00000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5" name="Picture 14">
            <a:extLst>
              <a:ext uri="{FF2B5EF4-FFF2-40B4-BE49-F238E27FC236}">
                <a16:creationId xmlns:a16="http://schemas.microsoft.com/office/drawing/2014/main" id="{3E546DD8-2F82-2840-96D7-8CA321A3B57A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accent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1063964" y="1581647"/>
            <a:ext cx="702435" cy="702435"/>
          </a:xfrm>
          <a:prstGeom prst="rect">
            <a:avLst/>
          </a:prstGeom>
        </p:spPr>
      </p:pic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FC852DDF-2CF9-144F-BB24-A651156E364F}"/>
              </a:ext>
            </a:extLst>
          </p:cNvPr>
          <p:cNvCxnSpPr>
            <a:cxnSpLocks/>
          </p:cNvCxnSpPr>
          <p:nvPr/>
        </p:nvCxnSpPr>
        <p:spPr>
          <a:xfrm>
            <a:off x="2425443" y="2059145"/>
            <a:ext cx="1091858" cy="0"/>
          </a:xfrm>
          <a:prstGeom prst="straightConnector1">
            <a:avLst/>
          </a:prstGeom>
          <a:ln w="25400">
            <a:solidFill>
              <a:srgbClr val="C00000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55D9C5D7-C125-7044-9A16-6B3C3481E5EC}"/>
              </a:ext>
            </a:extLst>
          </p:cNvPr>
          <p:cNvSpPr txBox="1"/>
          <p:nvPr/>
        </p:nvSpPr>
        <p:spPr>
          <a:xfrm>
            <a:off x="2462514" y="1608460"/>
            <a:ext cx="9589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includes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6B20A95D-936D-E446-B53D-3F0E907DF2AA}"/>
              </a:ext>
            </a:extLst>
          </p:cNvPr>
          <p:cNvSpPr txBox="1"/>
          <p:nvPr/>
        </p:nvSpPr>
        <p:spPr>
          <a:xfrm>
            <a:off x="6096000" y="367862"/>
            <a:ext cx="5310958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L" dirty="0"/>
              <a:t>Process steps on submit:</a:t>
            </a:r>
          </a:p>
          <a:p>
            <a:pPr marL="342900" indent="-342900">
              <a:buFont typeface="+mj-lt"/>
              <a:buAutoNum type="arabicPeriod"/>
            </a:pPr>
            <a:r>
              <a:rPr lang="en-NL" dirty="0"/>
              <a:t>Form submit calls ajax-form.component.js:submit()</a:t>
            </a:r>
          </a:p>
          <a:p>
            <a:pPr marL="342900" indent="-342900">
              <a:buFont typeface="+mj-lt"/>
              <a:buAutoNum type="arabicPeriod"/>
            </a:pPr>
            <a:endParaRPr lang="en-NL" dirty="0"/>
          </a:p>
          <a:p>
            <a:pPr marL="342900" indent="-342900">
              <a:buFont typeface="+mj-lt"/>
              <a:buAutoNum type="arabicPeriod"/>
            </a:pPr>
            <a:r>
              <a:rPr lang="en-NL" dirty="0"/>
              <a:t>signup.page.js:handleParsingForm() for client-side validation. </a:t>
            </a:r>
          </a:p>
          <a:p>
            <a:pPr marL="342900" indent="-342900">
              <a:buFont typeface="+mj-lt"/>
              <a:buAutoNum type="arabicPeriod"/>
            </a:pPr>
            <a:endParaRPr lang="en-NL" dirty="0"/>
          </a:p>
          <a:p>
            <a:pPr marL="342900" indent="-342900">
              <a:buFont typeface="+mj-lt"/>
              <a:buAutoNum type="arabicPeriod"/>
            </a:pPr>
            <a:r>
              <a:rPr lang="en-NL" dirty="0"/>
              <a:t>Client-side form validation is called in</a:t>
            </a:r>
          </a:p>
          <a:p>
            <a:pPr marL="342900" indent="-342900">
              <a:buFont typeface="+mj-lt"/>
              <a:buAutoNum type="arabicPeriod"/>
            </a:pPr>
            <a:endParaRPr lang="en-NL" dirty="0"/>
          </a:p>
          <a:p>
            <a:pPr marL="342900" indent="-342900">
              <a:buFont typeface="+mj-lt"/>
              <a:buAutoNum type="arabicPeriod"/>
            </a:pPr>
            <a:endParaRPr lang="en-NL" dirty="0"/>
          </a:p>
          <a:p>
            <a:pPr marL="342900" indent="-342900">
              <a:buFont typeface="+mj-lt"/>
              <a:buAutoNum type="arabicPeriod"/>
            </a:pPr>
            <a:endParaRPr lang="en-NL" dirty="0"/>
          </a:p>
          <a:p>
            <a:pPr marL="342900" indent="-342900">
              <a:buFont typeface="+mj-lt"/>
              <a:buAutoNum type="arabicPeriod"/>
            </a:pPr>
            <a:endParaRPr lang="en-NL" dirty="0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AAC4C7DA-F29F-AE4C-A643-B9425492D208}"/>
              </a:ext>
            </a:extLst>
          </p:cNvPr>
          <p:cNvSpPr/>
          <p:nvPr/>
        </p:nvSpPr>
        <p:spPr>
          <a:xfrm>
            <a:off x="792290" y="3318866"/>
            <a:ext cx="369332" cy="36933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dirty="0"/>
              <a:t>1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B966B3E0-276B-0C4B-9099-E99F3C7BE51B}"/>
              </a:ext>
            </a:extLst>
          </p:cNvPr>
          <p:cNvSpPr txBox="1"/>
          <p:nvPr/>
        </p:nvSpPr>
        <p:spPr>
          <a:xfrm>
            <a:off x="3554868" y="2702516"/>
            <a:ext cx="196476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sz="1400" dirty="0"/>
              <a:t>/assets/</a:t>
            </a:r>
            <a:r>
              <a:rPr lang="en-GB" sz="1400" dirty="0" err="1"/>
              <a:t>js</a:t>
            </a:r>
            <a:r>
              <a:rPr lang="en-GB" sz="1400" dirty="0"/>
              <a:t>/</a:t>
            </a:r>
            <a:br>
              <a:rPr lang="en-GB" sz="1400" dirty="0"/>
            </a:br>
            <a:r>
              <a:rPr lang="en-GB" sz="1400" dirty="0"/>
              <a:t>entrance/</a:t>
            </a:r>
            <a:r>
              <a:rPr lang="en-GB" sz="1400" b="1" dirty="0" err="1">
                <a:solidFill>
                  <a:schemeClr val="accent1"/>
                </a:solidFill>
              </a:rPr>
              <a:t>signup.page.js</a:t>
            </a:r>
            <a:endParaRPr lang="en-GB" sz="1400" b="1" dirty="0">
              <a:solidFill>
                <a:schemeClr val="accent1"/>
              </a:solidFill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94B58CCD-84EC-8B40-8311-85440D490AB3}"/>
              </a:ext>
            </a:extLst>
          </p:cNvPr>
          <p:cNvSpPr txBox="1"/>
          <p:nvPr/>
        </p:nvSpPr>
        <p:spPr>
          <a:xfrm>
            <a:off x="513322" y="3720117"/>
            <a:ext cx="9893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submit()</a:t>
            </a:r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C27E4D80-FF47-894A-AF61-79EB43E1096F}"/>
              </a:ext>
            </a:extLst>
          </p:cNvPr>
          <p:cNvCxnSpPr>
            <a:cxnSpLocks/>
          </p:cNvCxnSpPr>
          <p:nvPr/>
        </p:nvCxnSpPr>
        <p:spPr>
          <a:xfrm flipV="1">
            <a:off x="2329622" y="2621162"/>
            <a:ext cx="1281247" cy="2138652"/>
          </a:xfrm>
          <a:prstGeom prst="straightConnector1">
            <a:avLst/>
          </a:prstGeom>
          <a:ln w="25400">
            <a:solidFill>
              <a:srgbClr val="C00000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Oval 27">
            <a:extLst>
              <a:ext uri="{FF2B5EF4-FFF2-40B4-BE49-F238E27FC236}">
                <a16:creationId xmlns:a16="http://schemas.microsoft.com/office/drawing/2014/main" id="{ECDBBE46-2A97-9A4A-B68A-35FAB7D0D709}"/>
              </a:ext>
            </a:extLst>
          </p:cNvPr>
          <p:cNvSpPr/>
          <p:nvPr/>
        </p:nvSpPr>
        <p:spPr>
          <a:xfrm>
            <a:off x="2941972" y="3826238"/>
            <a:ext cx="369332" cy="36933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dirty="0"/>
              <a:t>3</a:t>
            </a:r>
          </a:p>
        </p:txBody>
      </p:sp>
      <p:pic>
        <p:nvPicPr>
          <p:cNvPr id="29" name="Picture 28">
            <a:extLst>
              <a:ext uri="{FF2B5EF4-FFF2-40B4-BE49-F238E27FC236}">
                <a16:creationId xmlns:a16="http://schemas.microsoft.com/office/drawing/2014/main" id="{B2239AE3-FB11-3B4A-A973-538C65A08B1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94240" y="3091536"/>
            <a:ext cx="5311576" cy="1825583"/>
          </a:xfrm>
          <a:prstGeom prst="rect">
            <a:avLst/>
          </a:prstGeom>
        </p:spPr>
      </p:pic>
      <p:sp>
        <p:nvSpPr>
          <p:cNvPr id="30" name="Oval 29">
            <a:extLst>
              <a:ext uri="{FF2B5EF4-FFF2-40B4-BE49-F238E27FC236}">
                <a16:creationId xmlns:a16="http://schemas.microsoft.com/office/drawing/2014/main" id="{F746044F-F79E-794F-BB48-596BBD683858}"/>
              </a:ext>
            </a:extLst>
          </p:cNvPr>
          <p:cNvSpPr/>
          <p:nvPr/>
        </p:nvSpPr>
        <p:spPr>
          <a:xfrm>
            <a:off x="1763261" y="5223278"/>
            <a:ext cx="369332" cy="36933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dirty="0"/>
              <a:t>2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E6463BA5-E72F-DB4E-B732-B94D5365934C}"/>
              </a:ext>
            </a:extLst>
          </p:cNvPr>
          <p:cNvSpPr/>
          <p:nvPr/>
        </p:nvSpPr>
        <p:spPr>
          <a:xfrm>
            <a:off x="4273724" y="4493919"/>
            <a:ext cx="958917" cy="1401054"/>
          </a:xfrm>
          <a:prstGeom prst="rect">
            <a:avLst/>
          </a:prstGeom>
          <a:noFill/>
          <a:ln w="317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NL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04125834-5A93-3D49-9177-8FAE6999604D}"/>
              </a:ext>
            </a:extLst>
          </p:cNvPr>
          <p:cNvSpPr txBox="1"/>
          <p:nvPr/>
        </p:nvSpPr>
        <p:spPr>
          <a:xfrm>
            <a:off x="3973417" y="5950669"/>
            <a:ext cx="155952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sz="1400" dirty="0"/>
              <a:t>/</a:t>
            </a:r>
            <a:r>
              <a:rPr lang="en-GB" sz="1400" dirty="0" err="1"/>
              <a:t>api</a:t>
            </a:r>
            <a:r>
              <a:rPr lang="en-GB" sz="1400" dirty="0"/>
              <a:t>/controllers/</a:t>
            </a:r>
            <a:br>
              <a:rPr lang="en-GB" sz="1400" dirty="0"/>
            </a:br>
            <a:r>
              <a:rPr lang="en-GB" sz="1400" dirty="0"/>
              <a:t>entrance/</a:t>
            </a:r>
            <a:r>
              <a:rPr lang="en-GB" sz="1400" b="1" dirty="0" err="1">
                <a:solidFill>
                  <a:schemeClr val="accent1"/>
                </a:solidFill>
              </a:rPr>
              <a:t>signup.js</a:t>
            </a:r>
            <a:endParaRPr lang="en-GB" sz="1400" b="1" dirty="0">
              <a:solidFill>
                <a:schemeClr val="accent1"/>
              </a:solidFill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6BB95CED-382C-5C41-A623-C13463B0592E}"/>
              </a:ext>
            </a:extLst>
          </p:cNvPr>
          <p:cNvSpPr txBox="1"/>
          <p:nvPr/>
        </p:nvSpPr>
        <p:spPr>
          <a:xfrm>
            <a:off x="4112044" y="3730831"/>
            <a:ext cx="128227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NL" dirty="0"/>
              <a:t>Server-side </a:t>
            </a:r>
            <a:br>
              <a:rPr lang="en-NL" dirty="0"/>
            </a:br>
            <a:r>
              <a:rPr lang="en-NL" dirty="0"/>
              <a:t>Javascript</a:t>
            </a:r>
          </a:p>
        </p:txBody>
      </p:sp>
    </p:spTree>
    <p:extLst>
      <p:ext uri="{BB962C8B-B14F-4D97-AF65-F5344CB8AC3E}">
        <p14:creationId xmlns:p14="http://schemas.microsoft.com/office/powerpoint/2010/main" val="60352379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24B2884B-DA17-6D48-BBB6-D7E7D4F908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17893"/>
            <a:ext cx="12192000" cy="505559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C4346F9A-26D7-F941-A50B-3C53034D1B50}"/>
              </a:ext>
            </a:extLst>
          </p:cNvPr>
          <p:cNvSpPr txBox="1"/>
          <p:nvPr/>
        </p:nvSpPr>
        <p:spPr>
          <a:xfrm>
            <a:off x="0" y="0"/>
            <a:ext cx="7548028" cy="166199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400" u="sng" dirty="0"/>
              <a:t>v-model</a:t>
            </a:r>
            <a:r>
              <a:rPr lang="en-GB" sz="1400" dirty="0"/>
              <a:t> -&gt; Syntax sugar for updating data on user input events, plus special care for some edge cases</a:t>
            </a:r>
            <a:endParaRPr lang="en-NL" sz="1400" dirty="0"/>
          </a:p>
          <a:p>
            <a:r>
              <a:rPr lang="en-NL" sz="1400" dirty="0"/>
              <a:t>:class -&gt; Conditionally adding a style class in case of an error</a:t>
            </a:r>
          </a:p>
          <a:p>
            <a:r>
              <a:rPr lang="en-NL" sz="1400" u="sng" dirty="0"/>
              <a:t>v-if</a:t>
            </a:r>
            <a:r>
              <a:rPr lang="en-NL" sz="1400" dirty="0"/>
              <a:t> -&gt; Conditional rendering</a:t>
            </a:r>
          </a:p>
          <a:p>
            <a:r>
              <a:rPr lang="en-GB" sz="1400" u="sng" dirty="0"/>
              <a:t>a</a:t>
            </a:r>
            <a:r>
              <a:rPr lang="en-NL" sz="1400" u="sng" dirty="0"/>
              <a:t>utocomplete</a:t>
            </a:r>
            <a:r>
              <a:rPr lang="en-NL" sz="1400" dirty="0"/>
              <a:t> -&gt; </a:t>
            </a:r>
            <a:r>
              <a:rPr lang="en-GB" sz="1400" dirty="0"/>
              <a:t>whether a </a:t>
            </a:r>
            <a:r>
              <a:rPr lang="en-GB" sz="1400" b="1" dirty="0"/>
              <a:t>form</a:t>
            </a:r>
            <a:r>
              <a:rPr lang="en-GB" sz="1400" dirty="0"/>
              <a:t> should have </a:t>
            </a:r>
            <a:r>
              <a:rPr lang="en-GB" sz="1400" b="1" dirty="0"/>
              <a:t>autocomplete</a:t>
            </a:r>
            <a:r>
              <a:rPr lang="en-GB" sz="1400" dirty="0"/>
              <a:t> on or off</a:t>
            </a:r>
          </a:p>
          <a:p>
            <a:r>
              <a:rPr lang="en-GB" sz="1400" u="sng" dirty="0"/>
              <a:t>:syncing</a:t>
            </a:r>
            <a:r>
              <a:rPr lang="en-GB" sz="1400" dirty="0"/>
              <a:t> -&gt; property that indicates whether there is communication with the backend</a:t>
            </a:r>
          </a:p>
          <a:p>
            <a:r>
              <a:rPr lang="en-GB" sz="1400" u="sng" dirty="0"/>
              <a:t>:</a:t>
            </a:r>
            <a:r>
              <a:rPr lang="en-GB" sz="1400" u="sng" dirty="0" err="1"/>
              <a:t>cloudError</a:t>
            </a:r>
            <a:r>
              <a:rPr lang="en-GB" sz="1400" dirty="0"/>
              <a:t> -&gt; property that indicates whether there the server-side indicates an error</a:t>
            </a:r>
          </a:p>
          <a:p>
            <a:r>
              <a:rPr lang="en-GB" sz="1400" u="sng" dirty="0"/>
              <a:t>'</a:t>
            </a:r>
            <a:r>
              <a:rPr lang="en-GB" sz="1400" u="sng" dirty="0" err="1"/>
              <a:t>handleParsing</a:t>
            </a:r>
            <a:r>
              <a:rPr lang="en-GB" sz="1400" u="sng" dirty="0"/>
              <a:t>'</a:t>
            </a:r>
            <a:r>
              <a:rPr lang="en-GB" sz="1400" dirty="0"/>
              <a:t>,// « alternative for `</a:t>
            </a:r>
            <a:r>
              <a:rPr lang="en-GB" sz="1400" dirty="0" err="1"/>
              <a:t>formRules</a:t>
            </a:r>
            <a:r>
              <a:rPr lang="en-GB" sz="1400" dirty="0"/>
              <a:t>`+`</a:t>
            </a:r>
            <a:r>
              <a:rPr lang="en-GB" sz="1400" dirty="0" err="1"/>
              <a:t>formData</a:t>
            </a:r>
            <a:r>
              <a:rPr lang="en-GB" sz="1400" dirty="0"/>
              <a:t>`+`</a:t>
            </a:r>
            <a:r>
              <a:rPr lang="en-GB" sz="1400" dirty="0" err="1"/>
              <a:t>formErrors</a:t>
            </a:r>
            <a:r>
              <a:rPr lang="en-GB" sz="1400" dirty="0"/>
              <a:t>`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D18EC1F-B3CB-0546-8207-91973A93F00B}"/>
              </a:ext>
            </a:extLst>
          </p:cNvPr>
          <p:cNvSpPr/>
          <p:nvPr/>
        </p:nvSpPr>
        <p:spPr>
          <a:xfrm>
            <a:off x="8384163" y="598640"/>
            <a:ext cx="380783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dirty="0">
                <a:hlinkClick r:id="rId3"/>
              </a:rPr>
              <a:t>https://vuejs.org/v2/guide/forms.html</a:t>
            </a:r>
            <a:endParaRPr lang="en-NL" dirty="0"/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54C99FBA-18D1-914E-9DA2-DEF00BAD510E}"/>
              </a:ext>
            </a:extLst>
          </p:cNvPr>
          <p:cNvSpPr/>
          <p:nvPr/>
        </p:nvSpPr>
        <p:spPr>
          <a:xfrm>
            <a:off x="5289880" y="1591581"/>
            <a:ext cx="273269" cy="273269"/>
          </a:xfrm>
          <a:prstGeom prst="ellipse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 dirty="0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81160DD9-D081-0943-8B2D-CA7738D3E46C}"/>
              </a:ext>
            </a:extLst>
          </p:cNvPr>
          <p:cNvSpPr/>
          <p:nvPr/>
        </p:nvSpPr>
        <p:spPr>
          <a:xfrm>
            <a:off x="3389814" y="1591581"/>
            <a:ext cx="273269" cy="273269"/>
          </a:xfrm>
          <a:prstGeom prst="ellipse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 dirty="0"/>
          </a:p>
        </p:txBody>
      </p:sp>
    </p:spTree>
    <p:extLst>
      <p:ext uri="{BB962C8B-B14F-4D97-AF65-F5344CB8AC3E}">
        <p14:creationId xmlns:p14="http://schemas.microsoft.com/office/powerpoint/2010/main" val="55178756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A07E6D13-84EE-2648-8393-18DD40ABAA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1562" y="0"/>
            <a:ext cx="10048875" cy="6858000"/>
          </a:xfrm>
          <a:prstGeom prst="rect">
            <a:avLst/>
          </a:prstGeom>
        </p:spPr>
      </p:pic>
      <p:sp>
        <p:nvSpPr>
          <p:cNvPr id="5" name="Oval 4">
            <a:extLst>
              <a:ext uri="{FF2B5EF4-FFF2-40B4-BE49-F238E27FC236}">
                <a16:creationId xmlns:a16="http://schemas.microsoft.com/office/drawing/2014/main" id="{F612EEFA-76BC-5D48-98CC-0AA31CBF2B41}"/>
              </a:ext>
            </a:extLst>
          </p:cNvPr>
          <p:cNvSpPr/>
          <p:nvPr/>
        </p:nvSpPr>
        <p:spPr>
          <a:xfrm>
            <a:off x="3115494" y="979637"/>
            <a:ext cx="273269" cy="273269"/>
          </a:xfrm>
          <a:prstGeom prst="ellipse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 dirty="0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A3C8DD79-AB54-3044-88C1-0CEA3C13CC29}"/>
              </a:ext>
            </a:extLst>
          </p:cNvPr>
          <p:cNvSpPr/>
          <p:nvPr/>
        </p:nvSpPr>
        <p:spPr>
          <a:xfrm>
            <a:off x="6594903" y="979637"/>
            <a:ext cx="273269" cy="273269"/>
          </a:xfrm>
          <a:prstGeom prst="ellipse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 dirty="0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1DE76550-7067-464A-A476-C95A6139869F}"/>
              </a:ext>
            </a:extLst>
          </p:cNvPr>
          <p:cNvSpPr/>
          <p:nvPr/>
        </p:nvSpPr>
        <p:spPr>
          <a:xfrm>
            <a:off x="8435426" y="979637"/>
            <a:ext cx="273269" cy="273269"/>
          </a:xfrm>
          <a:prstGeom prst="ellipse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 dirty="0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99D972B3-BE76-3A4D-BDE6-07D38D4DA21B}"/>
              </a:ext>
            </a:extLst>
          </p:cNvPr>
          <p:cNvSpPr/>
          <p:nvPr/>
        </p:nvSpPr>
        <p:spPr>
          <a:xfrm>
            <a:off x="5524586" y="2469347"/>
            <a:ext cx="273269" cy="273269"/>
          </a:xfrm>
          <a:prstGeom prst="ellipse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 dirty="0"/>
          </a:p>
        </p:txBody>
      </p:sp>
    </p:spTree>
    <p:extLst>
      <p:ext uri="{BB962C8B-B14F-4D97-AF65-F5344CB8AC3E}">
        <p14:creationId xmlns:p14="http://schemas.microsoft.com/office/powerpoint/2010/main" val="401863751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62428ED9-E461-CD46-AE95-63238A40C274}"/>
              </a:ext>
            </a:extLst>
          </p:cNvPr>
          <p:cNvSpPr/>
          <p:nvPr/>
        </p:nvSpPr>
        <p:spPr>
          <a:xfrm>
            <a:off x="1128587" y="711200"/>
            <a:ext cx="264707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dirty="0">
                <a:effectLst/>
              </a:rPr>
              <a:t>sails run rebuild-cloud-</a:t>
            </a:r>
            <a:r>
              <a:rPr lang="en-GB" dirty="0" err="1">
                <a:effectLst/>
              </a:rPr>
              <a:t>sdk</a:t>
            </a:r>
            <a:endParaRPr lang="en-NL" dirty="0"/>
          </a:p>
        </p:txBody>
      </p:sp>
    </p:spTree>
    <p:extLst>
      <p:ext uri="{BB962C8B-B14F-4D97-AF65-F5344CB8AC3E}">
        <p14:creationId xmlns:p14="http://schemas.microsoft.com/office/powerpoint/2010/main" val="21849672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2306</TotalTime>
  <Words>408</Words>
  <Application>Microsoft Macintosh PowerPoint</Application>
  <PresentationFormat>Widescreen</PresentationFormat>
  <Paragraphs>70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Mark Hissink Muller</dc:creator>
  <cp:lastModifiedBy>Mark Hissink Muller</cp:lastModifiedBy>
  <cp:revision>129</cp:revision>
  <dcterms:created xsi:type="dcterms:W3CDTF">2020-05-30T06:21:51Z</dcterms:created>
  <dcterms:modified xsi:type="dcterms:W3CDTF">2020-06-02T18:18:28Z</dcterms:modified>
</cp:coreProperties>
</file>

<file path=docProps/thumbnail.jpeg>
</file>